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handoutMasterIdLst>
    <p:handoutMasterId r:id="rId20"/>
  </p:handoutMasterIdLst>
  <p:sldIdLst>
    <p:sldId id="364" r:id="rId2"/>
    <p:sldId id="541" r:id="rId3"/>
    <p:sldId id="566" r:id="rId4"/>
    <p:sldId id="567" r:id="rId5"/>
    <p:sldId id="563" r:id="rId6"/>
    <p:sldId id="564" r:id="rId7"/>
    <p:sldId id="594" r:id="rId8"/>
    <p:sldId id="595" r:id="rId9"/>
    <p:sldId id="596" r:id="rId10"/>
    <p:sldId id="565" r:id="rId11"/>
    <p:sldId id="592" r:id="rId12"/>
    <p:sldId id="571" r:id="rId13"/>
    <p:sldId id="593" r:id="rId14"/>
    <p:sldId id="577" r:id="rId15"/>
    <p:sldId id="568" r:id="rId16"/>
    <p:sldId id="591" r:id="rId17"/>
    <p:sldId id="377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69BE28"/>
    <a:srgbClr val="AB1105"/>
    <a:srgbClr val="972519"/>
    <a:srgbClr val="1D6B0B"/>
    <a:srgbClr val="EAAB00"/>
    <a:srgbClr val="FF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78947" autoAdjust="0"/>
  </p:normalViewPr>
  <p:slideViewPr>
    <p:cSldViewPr>
      <p:cViewPr varScale="1">
        <p:scale>
          <a:sx n="59" d="100"/>
          <a:sy n="59" d="100"/>
        </p:scale>
        <p:origin x="16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806" y="1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2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 eaLnBrk="0" hangingPunct="0">
              <a:defRPr sz="1200"/>
            </a:lvl1pPr>
          </a:lstStyle>
          <a:p>
            <a:fld id="{9B525D18-B96C-49A7-8DB6-1E7D8EBDEF57}" type="datetimeFigureOut">
              <a:rPr lang="en-US"/>
              <a:pPr/>
              <a:t>8/3/2016</a:t>
            </a:fld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0660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30660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 eaLnBrk="0" hangingPunct="0">
              <a:defRPr sz="1200"/>
            </a:lvl1pPr>
          </a:lstStyle>
          <a:p>
            <a:fld id="{4F15C086-AD30-4ED5-BD7F-C71E2990F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2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2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414" y="2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C70C74F6-DB13-4117-98BA-051755999542}" type="datetimeFigureOut">
              <a:rPr lang="en-US"/>
              <a:pPr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88963"/>
            <a:ext cx="2657475" cy="199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42938" y="2656115"/>
            <a:ext cx="5500688" cy="602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830660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830660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3C8AE564-5B7E-47AE-BF98-62E947765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55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E564-5B7E-47AE-BF98-62E947765A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58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BE4F-9D85-AD41-891D-6A05D94C63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32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314" y="4553100"/>
            <a:ext cx="5842519" cy="4314330"/>
          </a:xfrm>
        </p:spPr>
        <p:txBody>
          <a:bodyPr/>
          <a:lstStyle/>
          <a:p>
            <a:r>
              <a:rPr lang="en-US" dirty="0"/>
              <a:t>[read first sentence of slide]</a:t>
            </a:r>
          </a:p>
          <a:p>
            <a:endParaRPr lang="en-US" dirty="0"/>
          </a:p>
          <a:p>
            <a:r>
              <a:rPr lang="en-US" dirty="0"/>
              <a:t>For its first 20 years, the Task Force was co-sponsored by FEMA and the private nonprofit Heritage Preservation, which advocated for the protection of cultural heritage.</a:t>
            </a:r>
          </a:p>
          <a:p>
            <a:endParaRPr lang="en-US" dirty="0"/>
          </a:p>
          <a:p>
            <a:r>
              <a:rPr lang="en-US" dirty="0"/>
              <a:t>When HP was dissolved last year, the </a:t>
            </a:r>
            <a:r>
              <a:rPr lang="en-US" dirty="0">
                <a:solidFill>
                  <a:prstClr val="black"/>
                </a:solidFill>
              </a:rPr>
              <a:t>Smithsonian Institution, one of the founding members of the TF and a leader in the protection of cultural and historic resources – both at home and abroad – stepped up to fill the void left by HP’s departure.</a:t>
            </a:r>
          </a:p>
          <a:p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53FAD-C09C-48CB-B694-3CA3A55278A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3D73D-E6ED-4027-885F-95ABF7A8CC4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1994" y="4561799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77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HENTF has 4 goals that can be framed in terms of preparedness, advocacy, coordination, and outreach.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3474F-79C9-4E3E-9E85-523EFF16EA41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88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C21C-6C0B-41DB-BC67-615E04143F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26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BE4F-9D85-AD41-891D-6A05D94C63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20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7"/>
          <p:cNvSpPr txBox="1">
            <a:spLocks noGrp="1" noChangeArrowheads="1"/>
          </p:cNvSpPr>
          <p:nvPr/>
        </p:nvSpPr>
        <p:spPr bwMode="auto">
          <a:xfrm>
            <a:off x="3885905" y="8830658"/>
            <a:ext cx="2972097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16" tIns="46408" rIns="92816" bIns="46408" anchor="b"/>
          <a:lstStyle/>
          <a:p>
            <a:pPr algn="r" defTabSz="928407"/>
            <a:fld id="{134A9B51-533E-491F-B080-3AE415500809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28407"/>
              <a:t>16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80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416100"/>
            <a:ext cx="5027414" cy="418399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816" tIns="46408" rIns="92816" bIns="4640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6550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E564-5B7E-47AE-BF98-62E947765A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5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B43387-5B1E-4317-8FB8-CE8DC7FFA1F0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1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BE4F-9D85-AD41-891D-6A05D94C63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BE4F-9D85-AD41-891D-6A05D94C63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BE4F-9D85-AD41-891D-6A05D94C63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71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BE4F-9D85-AD41-891D-6A05D94C63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0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C21C-6C0B-41DB-BC67-615E04143F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56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E564-5B7E-47AE-BF98-62E947765A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9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E564-5B7E-47AE-BF98-62E947765A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6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logo_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5819775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nside_Star_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048000"/>
            <a:ext cx="2103437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6225"/>
            <a:ext cx="6781800" cy="1470025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6781800" cy="1752600"/>
          </a:xfrm>
        </p:spPr>
        <p:txBody>
          <a:bodyPr/>
          <a:lstStyle>
            <a:lvl1pPr marL="0" indent="0" algn="r">
              <a:buFontTx/>
              <a:buNone/>
              <a:defRPr>
                <a:latin typeface="Franklin Gothic Demi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639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25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633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458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866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913B1E-FDA1-4B96-8AA2-FB69F0B014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7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278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152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01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32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9120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116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7212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1" name="Picture 7" descr="logo_ins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316038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side_Star_lef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6172200"/>
            <a:ext cx="392113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nside_Star_lef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392113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7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776"/>
          </a:solidFill>
          <a:latin typeface="Franklin Gothic Dem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776"/>
          </a:solidFill>
          <a:latin typeface="Franklin Gothic Dem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776"/>
          </a:solidFill>
          <a:latin typeface="Franklin Gothic Dem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776"/>
          </a:solidFill>
          <a:latin typeface="Franklin Gothic Dem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776"/>
          </a:solidFill>
          <a:latin typeface="Franklin Gothic Dem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776"/>
          </a:solidFill>
          <a:latin typeface="Franklin Gothic Dem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776"/>
          </a:solidFill>
          <a:latin typeface="Franklin Gothic Dem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776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9BE28"/>
        </a:buClr>
        <a:buChar char="•"/>
        <a:defRPr sz="3200">
          <a:solidFill>
            <a:srgbClr val="00277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9BE28"/>
        </a:buClr>
        <a:buChar char="–"/>
        <a:defRPr sz="2800">
          <a:solidFill>
            <a:srgbClr val="00277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9BE28"/>
        </a:buClr>
        <a:buChar char="•"/>
        <a:defRPr sz="2400">
          <a:solidFill>
            <a:srgbClr val="00277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9BE28"/>
        </a:buClr>
        <a:buChar char="–"/>
        <a:defRPr sz="2000">
          <a:solidFill>
            <a:srgbClr val="00277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9BE28"/>
        </a:buClr>
        <a:buChar char="»"/>
        <a:defRPr sz="2000">
          <a:solidFill>
            <a:srgbClr val="00277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9BE28"/>
        </a:buClr>
        <a:buChar char="»"/>
        <a:defRPr sz="2000">
          <a:solidFill>
            <a:srgbClr val="00277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9BE28"/>
        </a:buClr>
        <a:buChar char="»"/>
        <a:defRPr sz="2000">
          <a:solidFill>
            <a:srgbClr val="00277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9BE28"/>
        </a:buClr>
        <a:buChar char="»"/>
        <a:defRPr sz="2000">
          <a:solidFill>
            <a:srgbClr val="00277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9BE28"/>
        </a:buClr>
        <a:buChar char="»"/>
        <a:defRPr sz="2000">
          <a:solidFill>
            <a:srgbClr val="00277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itageemergency.org/af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h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rasis.org/" TargetMode="External"/><Relationship Id="rId3" Type="http://schemas.openxmlformats.org/officeDocument/2006/relationships/hyperlink" Target="http://www.conservation-us.org/emergencies" TargetMode="External"/><Relationship Id="rId7" Type="http://schemas.openxmlformats.org/officeDocument/2006/relationships/hyperlink" Target="http://www.ccaha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rap-arcc.org/rap-members" TargetMode="External"/><Relationship Id="rId5" Type="http://schemas.openxmlformats.org/officeDocument/2006/relationships/hyperlink" Target="mailto:lori.foley@fema.dhs.gov" TargetMode="External"/><Relationship Id="rId10" Type="http://schemas.openxmlformats.org/officeDocument/2006/relationships/hyperlink" Target="http://www.westpas.org/" TargetMode="External"/><Relationship Id="rId4" Type="http://schemas.openxmlformats.org/officeDocument/2006/relationships/hyperlink" Target="mailto:junger@conservation-us.org" TargetMode="External"/><Relationship Id="rId9" Type="http://schemas.openxmlformats.org/officeDocument/2006/relationships/hyperlink" Target="http://www.nedcc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om.clareson@lyrasis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2384425"/>
          </a:xfrm>
        </p:spPr>
        <p:txBody>
          <a:bodyPr/>
          <a:lstStyle/>
          <a:p>
            <a:r>
              <a:rPr lang="en-US" sz="3200" dirty="0" smtClean="0">
                <a:latin typeface="Franklin Gothic Demi" pitchFamily="34" charset="0"/>
              </a:rPr>
              <a:t>What’s “Shaking Out” in </a:t>
            </a:r>
            <a:br>
              <a:rPr lang="en-US" sz="3200" dirty="0" smtClean="0">
                <a:latin typeface="Franklin Gothic Demi" pitchFamily="34" charset="0"/>
              </a:rPr>
            </a:br>
            <a:r>
              <a:rPr lang="en-US" sz="3200" dirty="0" smtClean="0">
                <a:latin typeface="Franklin Gothic Demi" pitchFamily="34" charset="0"/>
              </a:rPr>
              <a:t>Disaster Preparedness and Response:</a:t>
            </a:r>
            <a:r>
              <a:rPr lang="en-US" sz="3200" dirty="0">
                <a:latin typeface="Franklin Gothic Demi" pitchFamily="34" charset="0"/>
              </a:rPr>
              <a:t/>
            </a:r>
            <a:br>
              <a:rPr lang="en-US" sz="3200" dirty="0">
                <a:latin typeface="Franklin Gothic Demi" pitchFamily="34" charset="0"/>
              </a:rPr>
            </a:br>
            <a:r>
              <a:rPr lang="en-US" sz="3200" dirty="0" smtClean="0">
                <a:latin typeface="Franklin Gothic Demi" pitchFamily="34" charset="0"/>
              </a:rPr>
              <a:t/>
            </a:r>
            <a:br>
              <a:rPr lang="en-US" sz="3200" dirty="0" smtClean="0">
                <a:latin typeface="Franklin Gothic Demi" pitchFamily="34" charset="0"/>
              </a:rPr>
            </a:br>
            <a:r>
              <a:rPr lang="en-US" sz="2800" dirty="0" smtClean="0">
                <a:latin typeface="Franklin Gothic Demi" pitchFamily="34" charset="0"/>
              </a:rPr>
              <a:t>Who to Call for Help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3962400"/>
            <a:ext cx="6400800" cy="1447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Franklin Gothic Book" pitchFamily="34" charset="0"/>
              </a:rPr>
              <a:t>Tom Clareson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Franklin Gothic Book" pitchFamily="34" charset="0"/>
              </a:rPr>
              <a:t>Senior Consultant for Digital &amp; Preservation Services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Franklin Gothic Book" pitchFamily="34" charset="0"/>
              </a:rPr>
              <a:t>LYRASIS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Franklin Gothic Book" pitchFamily="34" charset="0"/>
              </a:rPr>
              <a:t>SAA Annual Conference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Franklin Gothic Book" pitchFamily="34" charset="0"/>
              </a:rPr>
              <a:t>August 3, 2016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18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AFR Website: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www.heritageemergency.org/afr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4334"/>
            <a:ext cx="8229600" cy="4417694"/>
          </a:xfrm>
        </p:spPr>
      </p:pic>
    </p:spTree>
    <p:extLst>
      <p:ext uri="{BB962C8B-B14F-4D97-AF65-F5344CB8AC3E}">
        <p14:creationId xmlns:p14="http://schemas.microsoft.com/office/powerpoint/2010/main" val="3222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721" y="2385463"/>
            <a:ext cx="5886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Organized in 1995, the </a:t>
            </a:r>
            <a:r>
              <a:rPr lang="en-US" dirty="0">
                <a:solidFill>
                  <a:srgbClr val="FF0000"/>
                </a:solidFill>
              </a:rPr>
              <a:t>Task Force </a:t>
            </a:r>
            <a:r>
              <a:rPr lang="en-US" dirty="0">
                <a:solidFill>
                  <a:prstClr val="black"/>
                </a:solidFill>
              </a:rPr>
              <a:t>is a partnership of 42 national service organizations and federal agencies created to protect cultural heritage from natural disasters and other emergencies.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b="1" dirty="0">
                <a:solidFill>
                  <a:prstClr val="black"/>
                </a:solidFill>
              </a:rPr>
              <a:t>Federal Emergency Management Agency </a:t>
            </a:r>
            <a:r>
              <a:rPr lang="en-US" dirty="0">
                <a:solidFill>
                  <a:prstClr val="black"/>
                </a:solidFill>
              </a:rPr>
              <a:t>(FEMA) co-sponsors the Task Force with the Smithsonian Institution.</a:t>
            </a:r>
          </a:p>
        </p:txBody>
      </p:sp>
      <p:pic>
        <p:nvPicPr>
          <p:cNvPr id="4" name="Picture 7" descr="New TF logo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39" y="1136276"/>
            <a:ext cx="1524429" cy="15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9" y="5628300"/>
            <a:ext cx="3143249" cy="3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74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ew TF logo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72" y="1008420"/>
            <a:ext cx="13852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00" y="2458087"/>
            <a:ext cx="6972300" cy="30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Task Force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7786" y="1874814"/>
            <a:ext cx="6582337" cy="34861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27CA3"/>
              </a:buClr>
            </a:pPr>
            <a:r>
              <a:rPr lang="en-US" sz="1950" dirty="0">
                <a:solidFill>
                  <a:prstClr val="black"/>
                </a:solidFill>
              </a:rPr>
              <a:t>Help cultural heritage institutions and sites prepare for emergencies and obtain needed resources when disaster strikes</a:t>
            </a:r>
          </a:p>
          <a:p>
            <a:pPr>
              <a:buClr>
                <a:srgbClr val="727CA3"/>
              </a:buClr>
            </a:pPr>
            <a:r>
              <a:rPr lang="en-US" sz="1950" dirty="0">
                <a:solidFill>
                  <a:prstClr val="black"/>
                </a:solidFill>
              </a:rPr>
              <a:t>Encourage the incorporation of cultural and historical resources into disaster planning and mitigation efforts at all levels of government</a:t>
            </a:r>
          </a:p>
          <a:p>
            <a:pPr>
              <a:buClr>
                <a:srgbClr val="727CA3"/>
              </a:buClr>
            </a:pPr>
            <a:r>
              <a:rPr lang="en-US" sz="1950" dirty="0">
                <a:solidFill>
                  <a:prstClr val="black"/>
                </a:solidFill>
              </a:rPr>
              <a:t>Facilitate a more effective and coordinated response to all kinds of emergencies, including catastrophic events</a:t>
            </a:r>
          </a:p>
          <a:p>
            <a:pPr>
              <a:buClr>
                <a:srgbClr val="727CA3"/>
              </a:buClr>
            </a:pPr>
            <a:r>
              <a:rPr lang="en-US" sz="1950" dirty="0">
                <a:solidFill>
                  <a:prstClr val="black"/>
                </a:solidFill>
              </a:rPr>
              <a:t>Assist the public in recovering treasured heirlooms damaged by disasters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9" y="5628300"/>
            <a:ext cx="3143249" cy="3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ew TF logoF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72" y="1105365"/>
            <a:ext cx="13852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n-US" sz="4000" dirty="0">
                <a:ea typeface="+mj-ea"/>
              </a:rPr>
              <a:t>A Grant to Assist in Planning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National Endowment for the Humanities – Preservation Assistance Grants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Up to $6,000 for preservation consulting, education, and supplies/equipment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Preservation Site Survey projects including Disaster Risk Assessments and Disaster Plan Development; Pittsburgh used funding for Disaster Cache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2017 Estimated Deadline: Early May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Information at </a:t>
            </a:r>
            <a:r>
              <a:rPr lang="en-US" dirty="0" smtClean="0">
                <a:hlinkClick r:id="rId3"/>
              </a:rPr>
              <a:t>www.neh.gov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256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Do ONE Thing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21" y="1600200"/>
            <a:ext cx="5711157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295" y="857251"/>
            <a:ext cx="1307705" cy="15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/>
          <a:lstStyle/>
          <a:p>
            <a:pPr marL="176213" eaLnBrk="1" hangingPunct="1"/>
            <a:r>
              <a:rPr lang="en-US" sz="4000" dirty="0" smtClean="0">
                <a:latin typeface="Franklin Gothic Demi" pitchFamily="34" charset="0"/>
              </a:rPr>
              <a:t>Resources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7315200" cy="3962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Foundation of the American Institute for the Conservation of Historic and Artistic Works (AFR and NHR):  </a:t>
            </a:r>
            <a:r>
              <a:rPr lang="en-US" sz="2400" dirty="0">
                <a:hlinkClick r:id="rId3"/>
              </a:rPr>
              <a:t>http://www.conservation-us.org/emergencies</a:t>
            </a:r>
            <a:r>
              <a:rPr lang="en-US" sz="2400" dirty="0"/>
              <a:t> -- Jessica Unger, </a:t>
            </a:r>
            <a:r>
              <a:rPr lang="en-US" sz="2400" dirty="0">
                <a:hlinkClick r:id="rId4"/>
              </a:rPr>
              <a:t>junger@conservation-us.org</a:t>
            </a:r>
            <a:r>
              <a:rPr lang="en-US" sz="2400" dirty="0"/>
              <a:t>, 202-661-8069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Heritage </a:t>
            </a:r>
            <a:r>
              <a:rPr lang="en-US" altLang="en-US" sz="2400" dirty="0"/>
              <a:t>Emergency National Task Force:  Lori Foley, Administrator, FEMA/Smithsonian, </a:t>
            </a:r>
            <a:r>
              <a:rPr lang="en-US" altLang="en-US" sz="2400" dirty="0">
                <a:hlinkClick r:id="rId5"/>
              </a:rPr>
              <a:t>lori.foley@fema.dhs.gov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202.826.6303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Franklin Gothic Book" pitchFamily="34" charset="0"/>
              </a:rPr>
              <a:t>Regional Alliance </a:t>
            </a:r>
            <a:r>
              <a:rPr lang="en-US" sz="2400" dirty="0">
                <a:latin typeface="Franklin Gothic Book" pitchFamily="34" charset="0"/>
              </a:rPr>
              <a:t>for Preservation (RAP):  </a:t>
            </a:r>
            <a:r>
              <a:rPr lang="en-US" sz="2400" dirty="0">
                <a:latin typeface="Franklin Gothic Book" pitchFamily="34" charset="0"/>
                <a:hlinkClick r:id="rId6"/>
              </a:rPr>
              <a:t>http://</a:t>
            </a:r>
            <a:r>
              <a:rPr lang="en-US" sz="2400" dirty="0" smtClean="0">
                <a:latin typeface="Franklin Gothic Book" pitchFamily="34" charset="0"/>
                <a:hlinkClick r:id="rId6"/>
              </a:rPr>
              <a:t>www.rap-arcc.org/rap-members</a:t>
            </a:r>
            <a:r>
              <a:rPr lang="en-US" sz="2400" dirty="0" smtClean="0">
                <a:latin typeface="Franklin Gothic Book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Franklin Gothic Book" pitchFamily="34" charset="0"/>
              </a:rPr>
              <a:t>CCAHA:  215.545.0613 or </a:t>
            </a:r>
            <a:r>
              <a:rPr lang="en-US" sz="2400" dirty="0" smtClean="0">
                <a:latin typeface="Franklin Gothic Book" pitchFamily="34" charset="0"/>
                <a:hlinkClick r:id="rId7"/>
              </a:rPr>
              <a:t>www.ccaha.org</a:t>
            </a:r>
            <a:endParaRPr lang="en-US" sz="2400" dirty="0" smtClean="0">
              <a:latin typeface="Franklin Gothic Boo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Franklin Gothic Book" pitchFamily="34" charset="0"/>
              </a:rPr>
              <a:t>LYRASIS:  800.999.8558 or </a:t>
            </a:r>
            <a:r>
              <a:rPr lang="en-US" sz="2400" dirty="0" smtClean="0">
                <a:latin typeface="Franklin Gothic Book" pitchFamily="34" charset="0"/>
                <a:hlinkClick r:id="rId8"/>
              </a:rPr>
              <a:t>www.lyrasis.org</a:t>
            </a:r>
            <a:endParaRPr lang="en-US" sz="2400" dirty="0" smtClean="0">
              <a:latin typeface="Franklin Gothic Boo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Franklin Gothic Book" pitchFamily="34" charset="0"/>
              </a:rPr>
              <a:t>NEDCC:  978.470.1010 or </a:t>
            </a:r>
            <a:r>
              <a:rPr lang="en-US" sz="2400" dirty="0">
                <a:latin typeface="Franklin Gothic Book" pitchFamily="34" charset="0"/>
                <a:hlinkClick r:id="rId9"/>
              </a:rPr>
              <a:t>www.nedcc.org</a:t>
            </a:r>
            <a:endParaRPr lang="en-US" sz="2400" dirty="0">
              <a:latin typeface="Franklin Gothic Boo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Western </a:t>
            </a:r>
            <a:r>
              <a:rPr lang="en-US" sz="2400" dirty="0"/>
              <a:t>States &amp; Territories Preservation Assistance Service (</a:t>
            </a:r>
            <a:r>
              <a:rPr lang="en-US" sz="2400" dirty="0" smtClean="0"/>
              <a:t>WESTPAS):  888.905.7737 or </a:t>
            </a:r>
            <a:r>
              <a:rPr lang="en-US" sz="2400" dirty="0" smtClean="0">
                <a:hlinkClick r:id="rId10"/>
              </a:rPr>
              <a:t>www.westpas.org</a:t>
            </a:r>
            <a:endParaRPr lang="en-US" sz="2400" dirty="0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82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r>
              <a:rPr lang="en-US" sz="4000" dirty="0" smtClean="0">
                <a:latin typeface="Franklin Gothic Demi" pitchFamily="34" charset="0"/>
              </a:rPr>
              <a:t>Questions and Feedback?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524000"/>
            <a:ext cx="5638800" cy="4343400"/>
          </a:xfrm>
          <a:noFill/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dirty="0" smtClean="0">
                <a:latin typeface="Franklin Gothic Book" pitchFamily="34" charset="0"/>
              </a:rPr>
              <a:t>Contact Information:</a:t>
            </a:r>
          </a:p>
          <a:p>
            <a:pPr marL="0" indent="0" algn="ctr">
              <a:buFontTx/>
              <a:buNone/>
            </a:pPr>
            <a:r>
              <a:rPr lang="en-US" dirty="0" smtClean="0">
                <a:latin typeface="Franklin Gothic Book" pitchFamily="34" charset="0"/>
              </a:rPr>
              <a:t>Tom Clareson</a:t>
            </a:r>
            <a:br>
              <a:rPr lang="en-US" dirty="0" smtClean="0">
                <a:latin typeface="Franklin Gothic Book" pitchFamily="34" charset="0"/>
              </a:rPr>
            </a:br>
            <a:r>
              <a:rPr lang="en-US" dirty="0" smtClean="0">
                <a:latin typeface="Franklin Gothic Book" pitchFamily="34" charset="0"/>
              </a:rPr>
              <a:t>Senior Consultant for</a:t>
            </a:r>
          </a:p>
          <a:p>
            <a:pPr marL="0" indent="0" algn="ctr">
              <a:buFontTx/>
              <a:buNone/>
            </a:pPr>
            <a:r>
              <a:rPr lang="en-US" dirty="0" smtClean="0">
                <a:latin typeface="Franklin Gothic Book" pitchFamily="34" charset="0"/>
              </a:rPr>
              <a:t>Digital &amp; Preservation Services</a:t>
            </a:r>
            <a:br>
              <a:rPr lang="en-US" dirty="0" smtClean="0">
                <a:latin typeface="Franklin Gothic Book" pitchFamily="34" charset="0"/>
              </a:rPr>
            </a:br>
            <a:r>
              <a:rPr lang="en-US" dirty="0" smtClean="0">
                <a:latin typeface="Franklin Gothic Book" pitchFamily="34" charset="0"/>
              </a:rPr>
              <a:t>800.233.3401 or 614.439.1796</a:t>
            </a:r>
            <a:br>
              <a:rPr lang="en-US" dirty="0" smtClean="0">
                <a:latin typeface="Franklin Gothic Book" pitchFamily="34" charset="0"/>
              </a:rPr>
            </a:br>
            <a:r>
              <a:rPr lang="en-US" dirty="0" smtClean="0">
                <a:latin typeface="Franklin Gothic Book" pitchFamily="34" charset="0"/>
                <a:hlinkClick r:id="rId3"/>
              </a:rPr>
              <a:t>tom.clareson@lyrasis.org</a:t>
            </a:r>
            <a:endParaRPr 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 Time of Transition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r>
              <a:rPr lang="en-US" sz="2000" dirty="0"/>
              <a:t>Heritage Preservation Offices closed 4/30/15</a:t>
            </a:r>
          </a:p>
          <a:p>
            <a:r>
              <a:rPr lang="en-US" sz="2000" dirty="0"/>
              <a:t>Heritage </a:t>
            </a:r>
            <a:r>
              <a:rPr lang="en-US" sz="2000" dirty="0" smtClean="0"/>
              <a:t>Preservation dissolved </a:t>
            </a:r>
            <a:r>
              <a:rPr lang="en-US" sz="2000" dirty="0"/>
              <a:t>as </a:t>
            </a:r>
            <a:r>
              <a:rPr lang="en-US" sz="2000" dirty="0" smtClean="0"/>
              <a:t>Private Non-Profit (PNP) on </a:t>
            </a:r>
            <a:r>
              <a:rPr lang="en-US" sz="2000" dirty="0"/>
              <a:t>6/30/15 following member vote</a:t>
            </a:r>
          </a:p>
          <a:p>
            <a:r>
              <a:rPr lang="en-US" sz="2000" dirty="0"/>
              <a:t>Transition of programs to FAIC:</a:t>
            </a:r>
          </a:p>
          <a:p>
            <a:pPr lvl="1"/>
            <a:r>
              <a:rPr lang="en-US" sz="2000" dirty="0"/>
              <a:t>Connecting to Collections </a:t>
            </a:r>
            <a:r>
              <a:rPr lang="en-US" sz="2000" dirty="0" smtClean="0"/>
              <a:t>Care Online </a:t>
            </a:r>
            <a:r>
              <a:rPr lang="en-US" sz="2000" dirty="0"/>
              <a:t>Community </a:t>
            </a:r>
          </a:p>
          <a:p>
            <a:pPr lvl="1"/>
            <a:r>
              <a:rPr lang="en-US" sz="2000" dirty="0"/>
              <a:t>Alliance for Response</a:t>
            </a:r>
          </a:p>
          <a:p>
            <a:pPr lvl="1"/>
            <a:r>
              <a:rPr lang="en-US" sz="2000" dirty="0"/>
              <a:t>State Heritage Emergency Partnership</a:t>
            </a:r>
          </a:p>
          <a:p>
            <a:pPr lvl="1"/>
            <a:r>
              <a:rPr lang="en-US" sz="2000" dirty="0"/>
              <a:t>Risk Evaluation and Planning Program</a:t>
            </a:r>
          </a:p>
          <a:p>
            <a:pPr lvl="1"/>
            <a:r>
              <a:rPr lang="en-US" sz="2000" dirty="0" err="1"/>
              <a:t>MayDay</a:t>
            </a:r>
            <a:r>
              <a:rPr lang="en-US" sz="2000" dirty="0"/>
              <a:t> Campaign</a:t>
            </a:r>
          </a:p>
          <a:p>
            <a:pPr lvl="1"/>
            <a:r>
              <a:rPr lang="en-US" sz="2000" dirty="0"/>
              <a:t>Awards Programs</a:t>
            </a:r>
          </a:p>
          <a:p>
            <a:pPr lvl="1"/>
            <a:r>
              <a:rPr lang="en-US" sz="2000" dirty="0"/>
              <a:t>Digital Resources to FAIC </a:t>
            </a:r>
            <a:r>
              <a:rPr lang="en-US" sz="2000" dirty="0" err="1"/>
              <a:t>CoOL</a:t>
            </a:r>
            <a:r>
              <a:rPr lang="en-US" sz="2000" dirty="0"/>
              <a:t> </a:t>
            </a:r>
            <a:r>
              <a:rPr lang="en-US" sz="2000" dirty="0" smtClean="0"/>
              <a:t>for:</a:t>
            </a:r>
          </a:p>
          <a:p>
            <a:pPr lvl="2"/>
            <a:r>
              <a:rPr lang="en-US" sz="1600" dirty="0" smtClean="0"/>
              <a:t>Save </a:t>
            </a:r>
            <a:r>
              <a:rPr lang="en-US" sz="1600" dirty="0"/>
              <a:t>Outdoor </a:t>
            </a:r>
            <a:r>
              <a:rPr lang="en-US" sz="1600" dirty="0" smtClean="0"/>
              <a:t>Sculpture</a:t>
            </a:r>
          </a:p>
          <a:p>
            <a:pPr lvl="2"/>
            <a:r>
              <a:rPr lang="en-US" sz="1600" dirty="0" smtClean="0"/>
              <a:t>Rescue </a:t>
            </a:r>
            <a:r>
              <a:rPr lang="en-US" sz="1600" dirty="0"/>
              <a:t>Public </a:t>
            </a:r>
            <a:r>
              <a:rPr lang="en-US" sz="1600" dirty="0" smtClean="0"/>
              <a:t>Murals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54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78809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Heritage Responders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7" r="2618" b="26180"/>
          <a:stretch/>
        </p:blipFill>
        <p:spPr>
          <a:xfrm>
            <a:off x="2345306" y="2125266"/>
            <a:ext cx="4453389" cy="33333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009" y="857250"/>
            <a:ext cx="1307991" cy="1586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5103" y="3727398"/>
            <a:ext cx="1254497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202-</a:t>
            </a:r>
          </a:p>
          <a:p>
            <a:r>
              <a:rPr lang="en-US" sz="3600" b="1" dirty="0">
                <a:cs typeface="Arial" panose="020B0604020202020204" pitchFamily="34" charset="0"/>
              </a:rPr>
              <a:t>661-</a:t>
            </a:r>
          </a:p>
          <a:p>
            <a:r>
              <a:rPr lang="en-US" sz="3600" b="1" dirty="0">
                <a:cs typeface="Arial" panose="020B0604020202020204" pitchFamily="34" charset="0"/>
              </a:rPr>
              <a:t>8068</a:t>
            </a:r>
          </a:p>
        </p:txBody>
      </p:sp>
    </p:spTree>
    <p:extLst>
      <p:ext uri="{BB962C8B-B14F-4D97-AF65-F5344CB8AC3E}">
        <p14:creationId xmlns:p14="http://schemas.microsoft.com/office/powerpoint/2010/main" val="4007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NHR Deployments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9842" y="2125267"/>
            <a:ext cx="4484317" cy="3364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295" y="857251"/>
            <a:ext cx="1307705" cy="1586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58" y="3632415"/>
            <a:ext cx="1577477" cy="20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and new </a:t>
            </a:r>
            <a:r>
              <a:rPr lang="en-US" dirty="0" smtClean="0"/>
              <a:t>AFR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Atlanta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Boston</a:t>
            </a:r>
            <a:br>
              <a:rPr lang="en-US" dirty="0" smtClean="0"/>
            </a:br>
            <a:r>
              <a:rPr lang="en-US" dirty="0" smtClean="0"/>
              <a:t>Central Pennsylvania</a:t>
            </a:r>
            <a:br>
              <a:rPr lang="en-US" dirty="0" smtClean="0"/>
            </a:br>
            <a:r>
              <a:rPr lang="en-US" dirty="0" smtClean="0"/>
              <a:t>Central Virginia</a:t>
            </a:r>
            <a:br>
              <a:rPr lang="en-US" dirty="0" smtClean="0"/>
            </a:br>
            <a:r>
              <a:rPr lang="en-US" dirty="0" smtClean="0"/>
              <a:t>Dallas</a:t>
            </a:r>
            <a:br>
              <a:rPr lang="en-US" dirty="0" smtClean="0"/>
            </a:br>
            <a:r>
              <a:rPr lang="en-US" dirty="0" smtClean="0"/>
              <a:t>Denver</a:t>
            </a:r>
            <a:br>
              <a:rPr lang="en-US" dirty="0" smtClean="0"/>
            </a:br>
            <a:r>
              <a:rPr lang="en-US" dirty="0" smtClean="0"/>
              <a:t>Galveston-Houston</a:t>
            </a:r>
            <a:br>
              <a:rPr lang="en-US" dirty="0" smtClean="0"/>
            </a:br>
            <a:r>
              <a:rPr lang="en-US" dirty="0" smtClean="0"/>
              <a:t>Los Angeles</a:t>
            </a:r>
            <a:br>
              <a:rPr lang="en-US" dirty="0" smtClean="0"/>
            </a:br>
            <a:r>
              <a:rPr lang="en-US" dirty="0" smtClean="0"/>
              <a:t>Miami</a:t>
            </a:r>
            <a:br>
              <a:rPr lang="en-US" dirty="0" smtClean="0"/>
            </a:br>
            <a:r>
              <a:rPr lang="en-US" dirty="0" smtClean="0"/>
              <a:t>Minneapolis </a:t>
            </a:r>
            <a:r>
              <a:rPr lang="en-US" dirty="0"/>
              <a:t>– St. </a:t>
            </a:r>
            <a:r>
              <a:rPr lang="en-US" dirty="0" smtClean="0"/>
              <a:t>Paul</a:t>
            </a:r>
          </a:p>
          <a:p>
            <a:pPr marL="0" indent="0">
              <a:buNone/>
            </a:pPr>
            <a:r>
              <a:rPr lang="en-US" dirty="0" smtClean="0"/>
              <a:t>New Jersey</a:t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/>
              <a:t>York </a:t>
            </a:r>
            <a:r>
              <a:rPr lang="en-US" dirty="0" smtClean="0"/>
              <a:t>City</a:t>
            </a:r>
            <a:br>
              <a:rPr lang="en-US" dirty="0" smtClean="0"/>
            </a:br>
            <a:r>
              <a:rPr lang="en-US" dirty="0" smtClean="0"/>
              <a:t>NW Pennsylvania</a:t>
            </a:r>
            <a:br>
              <a:rPr lang="en-US" dirty="0" smtClean="0"/>
            </a:br>
            <a:r>
              <a:rPr lang="en-US" dirty="0" smtClean="0"/>
              <a:t>Ohio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Philadelphia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Pittsburgh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Portland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Raleigh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</a:t>
            </a:r>
            <a:r>
              <a:rPr lang="en-US" dirty="0" smtClean="0"/>
              <a:t>Diego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</a:t>
            </a:r>
            <a:r>
              <a:rPr lang="en-US" dirty="0" smtClean="0"/>
              <a:t>Francisco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Sacramento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Savannah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Seattle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Utah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Vermont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Mississippi </a:t>
            </a:r>
            <a:r>
              <a:rPr lang="en-US" dirty="0">
                <a:solidFill>
                  <a:srgbClr val="FF0000"/>
                </a:solidFill>
              </a:rPr>
              <a:t>Gulf </a:t>
            </a:r>
            <a:r>
              <a:rPr lang="en-US" dirty="0" smtClean="0">
                <a:solidFill>
                  <a:srgbClr val="FF0000"/>
                </a:solidFill>
              </a:rPr>
              <a:t>Coast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Capital District New </a:t>
            </a:r>
            <a:r>
              <a:rPr lang="en-US" dirty="0" smtClean="0">
                <a:solidFill>
                  <a:srgbClr val="FF0000"/>
                </a:solidFill>
              </a:rPr>
              <a:t>York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New Orleans (NOAR) in 2017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1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"/>
          <a:stretch/>
        </p:blipFill>
        <p:spPr>
          <a:xfrm>
            <a:off x="814257" y="1240972"/>
            <a:ext cx="7684766" cy="38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Pittsburgh Alliance for Response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Began in June 2008; initial Forum meeting had strong corporate and community support</a:t>
            </a:r>
          </a:p>
          <a:p>
            <a:r>
              <a:rPr lang="en-US" dirty="0" smtClean="0"/>
              <a:t>Strong focus on education:</a:t>
            </a:r>
          </a:p>
          <a:p>
            <a:pPr lvl="1"/>
            <a:r>
              <a:rPr lang="en-US" dirty="0" smtClean="0"/>
              <a:t>Tabletop exercises</a:t>
            </a:r>
          </a:p>
          <a:p>
            <a:pPr lvl="1"/>
            <a:r>
              <a:rPr lang="en-US" dirty="0" smtClean="0"/>
              <a:t>Insurance, Mold Remediation presentations</a:t>
            </a:r>
          </a:p>
          <a:p>
            <a:pPr lvl="1"/>
            <a:r>
              <a:rPr lang="en-US" dirty="0" smtClean="0"/>
              <a:t>Half-day workshop on Fire Protection Systems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nstitutional site visits with survey report outcomes</a:t>
            </a:r>
          </a:p>
          <a:p>
            <a:pPr lvl="1"/>
            <a:r>
              <a:rPr lang="en-US" dirty="0" smtClean="0"/>
              <a:t>Winterizing Your Collections discussion</a:t>
            </a:r>
          </a:p>
          <a:p>
            <a:r>
              <a:rPr lang="en-US" dirty="0" smtClean="0"/>
              <a:t>Received NEH Preservation Assistance Grant to develop cooperative disaster supply cache</a:t>
            </a:r>
          </a:p>
          <a:p>
            <a:r>
              <a:rPr lang="en-US" dirty="0"/>
              <a:t>Regular elections for Chair and Committee </a:t>
            </a:r>
            <a:r>
              <a:rPr lang="en-US" dirty="0" smtClean="0"/>
              <a:t>Heads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63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Pittsburgh AFR: </a:t>
            </a:r>
            <a:br>
              <a:rPr lang="en-US" dirty="0" smtClean="0"/>
            </a:br>
            <a:r>
              <a:rPr lang="en-US" dirty="0" smtClean="0"/>
              <a:t>Collaborative Use of PAG Funds</a:t>
            </a:r>
            <a:endParaRPr lang="en-US" dirty="0"/>
          </a:p>
        </p:txBody>
      </p:sp>
      <p:pic>
        <p:nvPicPr>
          <p:cNvPr id="1028" name="Picture 4" descr="https://lh3.googleusercontent.com/-0X9-4BeR288/T6gRhQdk4oI/AAAAAAAAAFg/-gVFsbyhPHwavCnLg1FrOIXQmW5fOYL_gCCo/s512-Ic42/DSCN2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4" y="1417638"/>
            <a:ext cx="2934976" cy="49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-xbbhHEVccf8/T6gRhQkVjrI/AAAAAAAAAFc/UDtWeEkJWJECYtlYIgcAkDazBeKOFrlbgCCo/s640-Ic42/DSCN289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17638"/>
            <a:ext cx="4648200" cy="48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Pittsburgh AFR Disaster Recovery Workshop</a:t>
            </a:r>
            <a:endParaRPr lang="en-US" dirty="0"/>
          </a:p>
        </p:txBody>
      </p:sp>
      <p:pic>
        <p:nvPicPr>
          <p:cNvPr id="3074" name="Picture 2" descr="https://lh3.googleusercontent.com/-_AofFcI9EKE/T6gRsAV-tGI/AAAAAAAAAHQ/mlQI3xHWH8cME53GitO5Yq6BqiguJuXkgCCo/s640-Ic42/DSCN291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57312"/>
            <a:ext cx="3886199" cy="45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-jsXowrYPj_Q/T6gRvIU32yI/AAAAAAAAAHs/uNH2Q0Mo6H0kndwerH3a3gUY90opWixswCCo/s512-Ic42/DSCN2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57311"/>
            <a:ext cx="2895600" cy="4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2839"/>
      </p:ext>
    </p:extLst>
  </p:cSld>
  <p:clrMapOvr>
    <a:masterClrMapping/>
  </p:clrMapOvr>
</p:sld>
</file>

<file path=ppt/theme/theme1.xml><?xml version="1.0" encoding="utf-8"?>
<a:theme xmlns:a="http://schemas.openxmlformats.org/drawingml/2006/main" name="LYRASIS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YRASIS Theme" id="{BD585CA8-2E7B-4FE8-96C2-C2A21D885C25}" vid="{DDCAEBFB-BA10-42C9-87F1-22D575DEEB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LYRASIS Theme</Template>
  <TotalTime>2341</TotalTime>
  <Words>564</Words>
  <Application>Microsoft Office PowerPoint</Application>
  <PresentationFormat>On-screen Show (4:3)</PresentationFormat>
  <Paragraphs>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Calibri</vt:lpstr>
      <vt:lpstr>Franklin Gothic Book</vt:lpstr>
      <vt:lpstr>Franklin Gothic Demi</vt:lpstr>
      <vt:lpstr>Times New Roman</vt:lpstr>
      <vt:lpstr>Wingdings 3</vt:lpstr>
      <vt:lpstr>LYRASIS Theme</vt:lpstr>
      <vt:lpstr>What’s “Shaking Out” in  Disaster Preparedness and Response:  Who to Call for Help</vt:lpstr>
      <vt:lpstr>A Time of Transition</vt:lpstr>
      <vt:lpstr>National Heritage Responders</vt:lpstr>
      <vt:lpstr>NHR Deployments</vt:lpstr>
      <vt:lpstr>Existing and new AFR networks</vt:lpstr>
      <vt:lpstr>PowerPoint Presentation</vt:lpstr>
      <vt:lpstr>Pittsburgh Alliance for Response</vt:lpstr>
      <vt:lpstr>Pittsburgh AFR:  Collaborative Use of PAG Funds</vt:lpstr>
      <vt:lpstr>Pittsburgh AFR Disaster Recovery Workshop</vt:lpstr>
      <vt:lpstr>AFR Website: www.heritageemergency.org/afr </vt:lpstr>
      <vt:lpstr>PowerPoint Presentation</vt:lpstr>
      <vt:lpstr>PowerPoint Presentation</vt:lpstr>
      <vt:lpstr>Task Force Objectives</vt:lpstr>
      <vt:lpstr>A Grant to Assist in Planning</vt:lpstr>
      <vt:lpstr>MayDay: Do ONE Thing</vt:lpstr>
      <vt:lpstr>Resources</vt:lpstr>
      <vt:lpstr>Questions and Feedback?</vt:lpstr>
    </vt:vector>
  </TitlesOfParts>
  <Company>PALINET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</dc:creator>
  <cp:lastModifiedBy>guest</cp:lastModifiedBy>
  <cp:revision>148</cp:revision>
  <cp:lastPrinted>2016-07-29T12:45:47Z</cp:lastPrinted>
  <dcterms:created xsi:type="dcterms:W3CDTF">2009-06-04T21:55:52Z</dcterms:created>
  <dcterms:modified xsi:type="dcterms:W3CDTF">2016-08-03T19:04:10Z</dcterms:modified>
</cp:coreProperties>
</file>